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8288000" cy="10287000"/>
  <p:notesSz cx="6858000" cy="9144000"/>
  <p:embeddedFontLst>
    <p:embeddedFont>
      <p:font typeface="Quicksand Bold" charset="1" panose="00000000000000000000"/>
      <p:regular r:id="rId19"/>
    </p:embeddedFont>
    <p:embeddedFont>
      <p:font typeface="Quicksand" charset="1" panose="00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s://poradnia.wegrow.pl/wp-content/uploads/2025/01/formularz-zgloszenia.pdf" TargetMode="External" Type="http://schemas.openxmlformats.org/officeDocument/2006/relationships/hyperlink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139237" y="4651375"/>
            <a:ext cx="9525" cy="793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</a:p>
        </p:txBody>
      </p:sp>
      <p:sp>
        <p:nvSpPr>
          <p:cNvPr name="TextBox 3" id="3"/>
          <p:cNvSpPr txBox="true"/>
          <p:nvPr/>
        </p:nvSpPr>
        <p:spPr>
          <a:xfrm rot="0">
            <a:off x="9291637" y="4803775"/>
            <a:ext cx="9525" cy="793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</a:p>
        </p:txBody>
      </p:sp>
      <p:sp>
        <p:nvSpPr>
          <p:cNvPr name="TextBox 4" id="4"/>
          <p:cNvSpPr txBox="true"/>
          <p:nvPr/>
        </p:nvSpPr>
        <p:spPr>
          <a:xfrm rot="0">
            <a:off x="1033462" y="4286951"/>
            <a:ext cx="16230600" cy="31527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600"/>
              </a:lnSpc>
            </a:pPr>
            <a:r>
              <a:rPr lang="en-US" sz="9000" b="true">
                <a:solidFill>
                  <a:srgbClr val="027AC1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O CO PYTAJĄ RODZICE PRACOWNIKÓW PORADNI? 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5245877" y="1028700"/>
            <a:ext cx="8091522" cy="2481400"/>
          </a:xfrm>
          <a:custGeom>
            <a:avLst/>
            <a:gdLst/>
            <a:ahLst/>
            <a:cxnLst/>
            <a:rect r="r" b="b" t="t" l="l"/>
            <a:pathLst>
              <a:path h="2481400" w="8091522">
                <a:moveTo>
                  <a:pt x="0" y="0"/>
                </a:moveTo>
                <a:lnTo>
                  <a:pt x="8091521" y="0"/>
                </a:lnTo>
                <a:lnTo>
                  <a:pt x="8091521" y="2481400"/>
                </a:lnTo>
                <a:lnTo>
                  <a:pt x="0" y="24814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272912" y="233265"/>
            <a:ext cx="17732651" cy="9820469"/>
            <a:chOff x="0" y="0"/>
            <a:chExt cx="4670328" cy="25864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670328" cy="2586461"/>
            </a:xfrm>
            <a:custGeom>
              <a:avLst/>
              <a:gdLst/>
              <a:ahLst/>
              <a:cxnLst/>
              <a:rect r="r" b="b" t="t" l="l"/>
              <a:pathLst>
                <a:path h="2586461" w="4670328">
                  <a:moveTo>
                    <a:pt x="7422" y="0"/>
                  </a:moveTo>
                  <a:lnTo>
                    <a:pt x="4662906" y="0"/>
                  </a:lnTo>
                  <a:cubicBezTo>
                    <a:pt x="4664874" y="0"/>
                    <a:pt x="4666762" y="782"/>
                    <a:pt x="4668154" y="2174"/>
                  </a:cubicBezTo>
                  <a:cubicBezTo>
                    <a:pt x="4669546" y="3566"/>
                    <a:pt x="4670328" y="5454"/>
                    <a:pt x="4670328" y="7422"/>
                  </a:cubicBezTo>
                  <a:lnTo>
                    <a:pt x="4670328" y="2579039"/>
                  </a:lnTo>
                  <a:cubicBezTo>
                    <a:pt x="4670328" y="2581008"/>
                    <a:pt x="4669546" y="2582895"/>
                    <a:pt x="4668154" y="2584287"/>
                  </a:cubicBezTo>
                  <a:cubicBezTo>
                    <a:pt x="4666762" y="2585679"/>
                    <a:pt x="4664874" y="2586461"/>
                    <a:pt x="4662906" y="2586461"/>
                  </a:cubicBezTo>
                  <a:lnTo>
                    <a:pt x="7422" y="2586461"/>
                  </a:lnTo>
                  <a:cubicBezTo>
                    <a:pt x="5454" y="2586461"/>
                    <a:pt x="3566" y="2585679"/>
                    <a:pt x="2174" y="2584287"/>
                  </a:cubicBezTo>
                  <a:cubicBezTo>
                    <a:pt x="782" y="2582895"/>
                    <a:pt x="0" y="2581008"/>
                    <a:pt x="0" y="2579039"/>
                  </a:cubicBezTo>
                  <a:lnTo>
                    <a:pt x="0" y="7422"/>
                  </a:lnTo>
                  <a:cubicBezTo>
                    <a:pt x="0" y="5454"/>
                    <a:pt x="782" y="3566"/>
                    <a:pt x="2174" y="2174"/>
                  </a:cubicBezTo>
                  <a:cubicBezTo>
                    <a:pt x="3566" y="782"/>
                    <a:pt x="5454" y="0"/>
                    <a:pt x="742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DC217A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670328" cy="262456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1204720"/>
            <a:ext cx="12372807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Poradnia po przeprowadzonej diagnozie dziecka może wydać jakikolwiek dokument wbrew woli rodziców?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2456491" y="2735690"/>
            <a:ext cx="9517224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Nie, P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oradnia wydaje dokumenty (opinia, orzeczenie, informacja z badań) tylko i wyłącznie za zgodą i na wniosek rodzica.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512138" y="5750323"/>
            <a:ext cx="8381564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Poradnia przekazuje wydane dokumenty do szkoły/ przedszkola?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802507" y="7134225"/>
            <a:ext cx="12456793" cy="2124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Nie, P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oradnia nie przesyła opinii/orzeczeń do szkół ani przedszkoli i nie informuje o wynikach przeprowadzonej diagnozy. To rodzic decyduje o tym czy przedstawi w szkole/przedszkolu wydany przez Poradnię dokument (opinię, orzeczenie).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710585" y="1766694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492759" y="6083457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5400000">
            <a:off x="5467979" y="-3474219"/>
            <a:ext cx="3738421" cy="12744258"/>
            <a:chOff x="0" y="0"/>
            <a:chExt cx="984605" cy="335651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984605" cy="3356513"/>
            </a:xfrm>
            <a:custGeom>
              <a:avLst/>
              <a:gdLst/>
              <a:ahLst/>
              <a:cxnLst/>
              <a:rect r="r" b="b" t="t" l="l"/>
              <a:pathLst>
                <a:path h="3356513" w="984605">
                  <a:moveTo>
                    <a:pt x="35205" y="0"/>
                  </a:moveTo>
                  <a:lnTo>
                    <a:pt x="949399" y="0"/>
                  </a:lnTo>
                  <a:cubicBezTo>
                    <a:pt x="968843" y="0"/>
                    <a:pt x="984605" y="15762"/>
                    <a:pt x="984605" y="35205"/>
                  </a:cubicBezTo>
                  <a:lnTo>
                    <a:pt x="984605" y="3321307"/>
                  </a:lnTo>
                  <a:cubicBezTo>
                    <a:pt x="984605" y="3330644"/>
                    <a:pt x="980896" y="3339599"/>
                    <a:pt x="974293" y="3346201"/>
                  </a:cubicBezTo>
                  <a:cubicBezTo>
                    <a:pt x="967691" y="3352803"/>
                    <a:pt x="958736" y="3356513"/>
                    <a:pt x="949399" y="3356513"/>
                  </a:cubicBezTo>
                  <a:lnTo>
                    <a:pt x="35205" y="3356513"/>
                  </a:lnTo>
                  <a:cubicBezTo>
                    <a:pt x="15762" y="3356513"/>
                    <a:pt x="0" y="3340751"/>
                    <a:pt x="0" y="3321307"/>
                  </a:cubicBezTo>
                  <a:lnTo>
                    <a:pt x="0" y="35205"/>
                  </a:lnTo>
                  <a:cubicBezTo>
                    <a:pt x="0" y="15762"/>
                    <a:pt x="15762" y="0"/>
                    <a:pt x="3520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984605" cy="33946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5400000">
            <a:off x="8904129" y="1088611"/>
            <a:ext cx="4315256" cy="12977524"/>
            <a:chOff x="0" y="0"/>
            <a:chExt cx="1136528" cy="341794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36528" cy="3417949"/>
            </a:xfrm>
            <a:custGeom>
              <a:avLst/>
              <a:gdLst/>
              <a:ahLst/>
              <a:cxnLst/>
              <a:rect r="r" b="b" t="t" l="l"/>
              <a:pathLst>
                <a:path h="3417949" w="1136528">
                  <a:moveTo>
                    <a:pt x="30499" y="0"/>
                  </a:moveTo>
                  <a:lnTo>
                    <a:pt x="1106029" y="0"/>
                  </a:lnTo>
                  <a:cubicBezTo>
                    <a:pt x="1114118" y="0"/>
                    <a:pt x="1121875" y="3213"/>
                    <a:pt x="1127595" y="8933"/>
                  </a:cubicBezTo>
                  <a:cubicBezTo>
                    <a:pt x="1133315" y="14653"/>
                    <a:pt x="1136528" y="22410"/>
                    <a:pt x="1136528" y="30499"/>
                  </a:cubicBezTo>
                  <a:lnTo>
                    <a:pt x="1136528" y="3387449"/>
                  </a:lnTo>
                  <a:cubicBezTo>
                    <a:pt x="1136528" y="3395538"/>
                    <a:pt x="1133315" y="3403296"/>
                    <a:pt x="1127595" y="3409016"/>
                  </a:cubicBezTo>
                  <a:cubicBezTo>
                    <a:pt x="1121875" y="3414735"/>
                    <a:pt x="1114118" y="3417949"/>
                    <a:pt x="1106029" y="3417949"/>
                  </a:cubicBezTo>
                  <a:lnTo>
                    <a:pt x="30499" y="3417949"/>
                  </a:lnTo>
                  <a:cubicBezTo>
                    <a:pt x="22410" y="3417949"/>
                    <a:pt x="14653" y="3414735"/>
                    <a:pt x="8933" y="3409016"/>
                  </a:cubicBezTo>
                  <a:cubicBezTo>
                    <a:pt x="3213" y="3403296"/>
                    <a:pt x="0" y="3395538"/>
                    <a:pt x="0" y="3387449"/>
                  </a:cubicBezTo>
                  <a:lnTo>
                    <a:pt x="0" y="30499"/>
                  </a:lnTo>
                  <a:cubicBezTo>
                    <a:pt x="0" y="22410"/>
                    <a:pt x="3213" y="14653"/>
                    <a:pt x="8933" y="8933"/>
                  </a:cubicBezTo>
                  <a:cubicBezTo>
                    <a:pt x="14653" y="3213"/>
                    <a:pt x="22410" y="0"/>
                    <a:pt x="3049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136528" cy="345604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541884" y="962025"/>
            <a:ext cx="9560570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Kto może złożyć wniosek do zespołu orzekającego?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400271" y="2126727"/>
            <a:ext cx="9843796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Wniosek może złożyć r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odzic dziecka/ucznia, prawny opiekun dziecka/ucznia a także pełnoletni uczeń we własnym imieniu.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558449" y="5000597"/>
            <a:ext cx="11644789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rodzic może uczestniczyć w posiedzeniu zespołu orzekającego Poradni?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444450" y="6308660"/>
            <a:ext cx="11872787" cy="31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Rodzice mają prawo uczestniczyć w posiedzeniu zespołu, kiedy rozmawia się o ich dziecku, o czym niewielu z rodziców wie. Mają też prawo poprosić, aby w spotkaniu zespołu brali udział inni specjaliści znający dziecko, np. lekarz, nauczyciel. Muszą jednak wyrazić zgodę na udział w posiedzeniu zespołu i udział osób trzecich wypełniając wniosek o wydanie orzeczenia.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5805942" y="5402951"/>
            <a:ext cx="1032454" cy="972384"/>
          </a:xfrm>
          <a:custGeom>
            <a:avLst/>
            <a:gdLst/>
            <a:ahLst/>
            <a:cxnLst/>
            <a:rect r="r" b="b" t="t" l="l"/>
            <a:pathLst>
              <a:path h="972384" w="1032454">
                <a:moveTo>
                  <a:pt x="0" y="0"/>
                </a:moveTo>
                <a:lnTo>
                  <a:pt x="1032453" y="0"/>
                </a:lnTo>
                <a:lnTo>
                  <a:pt x="1032453" y="972384"/>
                </a:lnTo>
                <a:lnTo>
                  <a:pt x="0" y="9723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903305" y="1257300"/>
            <a:ext cx="993930" cy="936102"/>
          </a:xfrm>
          <a:custGeom>
            <a:avLst/>
            <a:gdLst/>
            <a:ahLst/>
            <a:cxnLst/>
            <a:rect r="r" b="b" t="t" l="l"/>
            <a:pathLst>
              <a:path h="936102" w="993930">
                <a:moveTo>
                  <a:pt x="0" y="0"/>
                </a:moveTo>
                <a:lnTo>
                  <a:pt x="993931" y="0"/>
                </a:lnTo>
                <a:lnTo>
                  <a:pt x="993931" y="936102"/>
                </a:lnTo>
                <a:lnTo>
                  <a:pt x="0" y="9361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605623" y="799081"/>
            <a:ext cx="11192464" cy="3142894"/>
            <a:chOff x="0" y="0"/>
            <a:chExt cx="2947809" cy="82775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947809" cy="827758"/>
            </a:xfrm>
            <a:custGeom>
              <a:avLst/>
              <a:gdLst/>
              <a:ahLst/>
              <a:cxnLst/>
              <a:rect r="r" b="b" t="t" l="l"/>
              <a:pathLst>
                <a:path h="827758" w="2947809">
                  <a:moveTo>
                    <a:pt x="11759" y="0"/>
                  </a:moveTo>
                  <a:lnTo>
                    <a:pt x="2936050" y="0"/>
                  </a:lnTo>
                  <a:cubicBezTo>
                    <a:pt x="2939169" y="0"/>
                    <a:pt x="2942160" y="1239"/>
                    <a:pt x="2944365" y="3444"/>
                  </a:cubicBezTo>
                  <a:cubicBezTo>
                    <a:pt x="2946571" y="5649"/>
                    <a:pt x="2947809" y="8640"/>
                    <a:pt x="2947809" y="11759"/>
                  </a:cubicBezTo>
                  <a:lnTo>
                    <a:pt x="2947809" y="815999"/>
                  </a:lnTo>
                  <a:cubicBezTo>
                    <a:pt x="2947809" y="819118"/>
                    <a:pt x="2946571" y="822109"/>
                    <a:pt x="2944365" y="824314"/>
                  </a:cubicBezTo>
                  <a:cubicBezTo>
                    <a:pt x="2942160" y="826519"/>
                    <a:pt x="2939169" y="827758"/>
                    <a:pt x="2936050" y="827758"/>
                  </a:cubicBezTo>
                  <a:lnTo>
                    <a:pt x="11759" y="827758"/>
                  </a:lnTo>
                  <a:cubicBezTo>
                    <a:pt x="8640" y="827758"/>
                    <a:pt x="5649" y="826519"/>
                    <a:pt x="3444" y="824314"/>
                  </a:cubicBezTo>
                  <a:cubicBezTo>
                    <a:pt x="1239" y="822109"/>
                    <a:pt x="0" y="819118"/>
                    <a:pt x="0" y="815999"/>
                  </a:cubicBezTo>
                  <a:lnTo>
                    <a:pt x="0" y="11759"/>
                  </a:lnTo>
                  <a:cubicBezTo>
                    <a:pt x="0" y="8640"/>
                    <a:pt x="1239" y="5649"/>
                    <a:pt x="3444" y="3444"/>
                  </a:cubicBezTo>
                  <a:cubicBezTo>
                    <a:pt x="5649" y="1239"/>
                    <a:pt x="8640" y="0"/>
                    <a:pt x="1175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2947809" cy="865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5558449" y="4646825"/>
            <a:ext cx="11872787" cy="5310073"/>
            <a:chOff x="0" y="0"/>
            <a:chExt cx="3126989" cy="1398538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126989" cy="1398538"/>
            </a:xfrm>
            <a:custGeom>
              <a:avLst/>
              <a:gdLst/>
              <a:ahLst/>
              <a:cxnLst/>
              <a:rect r="r" b="b" t="t" l="l"/>
              <a:pathLst>
                <a:path h="1398538" w="3126989">
                  <a:moveTo>
                    <a:pt x="11085" y="0"/>
                  </a:moveTo>
                  <a:lnTo>
                    <a:pt x="3115904" y="0"/>
                  </a:lnTo>
                  <a:cubicBezTo>
                    <a:pt x="3118844" y="0"/>
                    <a:pt x="3121664" y="1168"/>
                    <a:pt x="3123742" y="3247"/>
                  </a:cubicBezTo>
                  <a:cubicBezTo>
                    <a:pt x="3125821" y="5326"/>
                    <a:pt x="3126989" y="8145"/>
                    <a:pt x="3126989" y="11085"/>
                  </a:cubicBezTo>
                  <a:lnTo>
                    <a:pt x="3126989" y="1387452"/>
                  </a:lnTo>
                  <a:cubicBezTo>
                    <a:pt x="3126989" y="1390392"/>
                    <a:pt x="3125821" y="1393212"/>
                    <a:pt x="3123742" y="1395291"/>
                  </a:cubicBezTo>
                  <a:cubicBezTo>
                    <a:pt x="3121664" y="1397370"/>
                    <a:pt x="3118844" y="1398538"/>
                    <a:pt x="3115904" y="1398538"/>
                  </a:cubicBezTo>
                  <a:lnTo>
                    <a:pt x="11085" y="1398538"/>
                  </a:lnTo>
                  <a:cubicBezTo>
                    <a:pt x="8145" y="1398538"/>
                    <a:pt x="5326" y="1397370"/>
                    <a:pt x="3247" y="1395291"/>
                  </a:cubicBezTo>
                  <a:cubicBezTo>
                    <a:pt x="1168" y="1393212"/>
                    <a:pt x="0" y="1390392"/>
                    <a:pt x="0" y="1387452"/>
                  </a:cubicBezTo>
                  <a:lnTo>
                    <a:pt x="0" y="11085"/>
                  </a:lnTo>
                  <a:cubicBezTo>
                    <a:pt x="0" y="8145"/>
                    <a:pt x="1168" y="5326"/>
                    <a:pt x="3247" y="3247"/>
                  </a:cubicBezTo>
                  <a:cubicBezTo>
                    <a:pt x="5326" y="1168"/>
                    <a:pt x="8145" y="0"/>
                    <a:pt x="1108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3126989" cy="143663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370611" y="1152525"/>
            <a:ext cx="12232505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rodzic może się odwołać od wydanej opinii lub orzeczenia?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745499" y="2779494"/>
            <a:ext cx="12103287" cy="585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u="sng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Opinia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 t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 dokument, który przedstawia stanowisko poradni wraz z uzasadnieniem w sprawie zgłoszonej przez rodziców / opiekunów prawnych ucznia lub pełnoletniego ucznia. Nie ma możliwości odwołania się od wydanej opinii. </a:t>
            </a:r>
          </a:p>
          <a:p>
            <a:pPr algn="ctr">
              <a:lnSpc>
                <a:spcPts val="4200"/>
              </a:lnSpc>
            </a:pPr>
          </a:p>
          <a:p>
            <a:pPr algn="ctr">
              <a:lnSpc>
                <a:spcPts val="4200"/>
              </a:lnSpc>
            </a:pPr>
            <a:r>
              <a:rPr lang="en-US" sz="3000" u="sng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Orzeczenie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 to dokument w sprawie ucznia z decyzją administracyjną pierwszej instancji, który wydaje zespół orzekający działający w poradni. Od wydanego orzeczenia przysługuje odwołanie do Kuratora Oświaty w Warszawie – Delegatura w Siedlcach za pośrednictwem Zespołu Orzekającego, który wydał orzeczenie, w terminie 14 dni od dnia jego doręczenia.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3235810" y="1781250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2944513" y="537009"/>
            <a:ext cx="13463467" cy="8721291"/>
            <a:chOff x="0" y="0"/>
            <a:chExt cx="3545934" cy="229696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545934" cy="2296965"/>
            </a:xfrm>
            <a:custGeom>
              <a:avLst/>
              <a:gdLst/>
              <a:ahLst/>
              <a:cxnLst/>
              <a:rect r="r" b="b" t="t" l="l"/>
              <a:pathLst>
                <a:path h="2296965" w="3545934">
                  <a:moveTo>
                    <a:pt x="9776" y="0"/>
                  </a:moveTo>
                  <a:lnTo>
                    <a:pt x="3536158" y="0"/>
                  </a:lnTo>
                  <a:cubicBezTo>
                    <a:pt x="3541557" y="0"/>
                    <a:pt x="3545934" y="4377"/>
                    <a:pt x="3545934" y="9776"/>
                  </a:cubicBezTo>
                  <a:lnTo>
                    <a:pt x="3545934" y="2287190"/>
                  </a:lnTo>
                  <a:cubicBezTo>
                    <a:pt x="3545934" y="2289783"/>
                    <a:pt x="3544904" y="2292269"/>
                    <a:pt x="3543071" y="2294102"/>
                  </a:cubicBezTo>
                  <a:cubicBezTo>
                    <a:pt x="3541237" y="2295935"/>
                    <a:pt x="3538751" y="2296965"/>
                    <a:pt x="3536158" y="2296965"/>
                  </a:cubicBezTo>
                  <a:lnTo>
                    <a:pt x="9776" y="2296965"/>
                  </a:lnTo>
                  <a:cubicBezTo>
                    <a:pt x="7183" y="2296965"/>
                    <a:pt x="4696" y="2295935"/>
                    <a:pt x="2863" y="2294102"/>
                  </a:cubicBezTo>
                  <a:cubicBezTo>
                    <a:pt x="1030" y="2292269"/>
                    <a:pt x="0" y="2289783"/>
                    <a:pt x="0" y="2287190"/>
                  </a:cubicBezTo>
                  <a:lnTo>
                    <a:pt x="0" y="9776"/>
                  </a:lnTo>
                  <a:cubicBezTo>
                    <a:pt x="0" y="7183"/>
                    <a:pt x="1030" y="4696"/>
                    <a:pt x="2863" y="2863"/>
                  </a:cubicBezTo>
                  <a:cubicBezTo>
                    <a:pt x="4696" y="1030"/>
                    <a:pt x="7183" y="0"/>
                    <a:pt x="977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545934" cy="23350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86000" y="2867025"/>
            <a:ext cx="13716000" cy="6391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Każde dzieck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 realizujące obowiązek szkolny ma prawo do uzyskania wsparcia w rozwoju i pomocy stosownie do swoich potrzeb rozwojowych i edukacyjnych. PPP w procesie diagnozy rozpoznaje indywidualne potrzeby rozwojowe dzieci i młodzieży, a wskazania/ zalecenia zawarte w opinii psychologiczno – pedagogicznej lub orzeczeniu są dla szkoły wskazaniem do organizacji pomocy psychologiczno – pedagogicznej zgodnie z tymi zaleceniami. Za organizacje pomocy psychologiczno – pedagogicznej odpowiada dyrektor. Wykonanie decyzji wynikającej z orzeczenia jest dla szkoły obligatoryjne. Oznacza to, że szkoła jest zobowiązana do realizacji zaleceń zawartych w orzeczeniu, są one bezdyskusyjne. Zatem rodzice mogą egzekwować realizowanie tej pomocy współpracując z dyrektorem lub wychowawcą.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4115359" y="1498535"/>
            <a:ext cx="10057282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Co zrobić, jeśli szkoła nie realizuje zaleceń zawartych w opinii/orzeczeniu z Poradni?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2897933" y="1826959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1854861" y="1028700"/>
            <a:ext cx="15091462" cy="8611037"/>
            <a:chOff x="0" y="0"/>
            <a:chExt cx="3974706" cy="226792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974706" cy="2267927"/>
            </a:xfrm>
            <a:custGeom>
              <a:avLst/>
              <a:gdLst/>
              <a:ahLst/>
              <a:cxnLst/>
              <a:rect r="r" b="b" t="t" l="l"/>
              <a:pathLst>
                <a:path h="2267927" w="3974706">
                  <a:moveTo>
                    <a:pt x="8721" y="0"/>
                  </a:moveTo>
                  <a:lnTo>
                    <a:pt x="3965985" y="0"/>
                  </a:lnTo>
                  <a:cubicBezTo>
                    <a:pt x="3970801" y="0"/>
                    <a:pt x="3974706" y="3905"/>
                    <a:pt x="3974706" y="8721"/>
                  </a:cubicBezTo>
                  <a:lnTo>
                    <a:pt x="3974706" y="2259206"/>
                  </a:lnTo>
                  <a:cubicBezTo>
                    <a:pt x="3974706" y="2261519"/>
                    <a:pt x="3973787" y="2263738"/>
                    <a:pt x="3972151" y="2265373"/>
                  </a:cubicBezTo>
                  <a:cubicBezTo>
                    <a:pt x="3970516" y="2267009"/>
                    <a:pt x="3968298" y="2267927"/>
                    <a:pt x="3965985" y="2267927"/>
                  </a:cubicBezTo>
                  <a:lnTo>
                    <a:pt x="8721" y="2267927"/>
                  </a:lnTo>
                  <a:cubicBezTo>
                    <a:pt x="6408" y="2267927"/>
                    <a:pt x="4190" y="2267009"/>
                    <a:pt x="2554" y="2265373"/>
                  </a:cubicBezTo>
                  <a:cubicBezTo>
                    <a:pt x="919" y="2263738"/>
                    <a:pt x="0" y="2261519"/>
                    <a:pt x="0" y="2259206"/>
                  </a:cubicBezTo>
                  <a:lnTo>
                    <a:pt x="0" y="8721"/>
                  </a:lnTo>
                  <a:cubicBezTo>
                    <a:pt x="0" y="3905"/>
                    <a:pt x="3905" y="0"/>
                    <a:pt x="872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974706" cy="23060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62025"/>
            <a:ext cx="13256312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Kto może skorzystać z pomocy Poradni Psychologiczno-Pedagogicznej w Węgrowie? 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2186416"/>
            <a:ext cx="15774289" cy="2657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Z pomocy Poradni mogą skorzystać dzieci i młodzież w wieku od urodzenia do ukończenia szkoły ponadpodstawowej. Warunkiem jest uczęszczanie do przedszkoli, szkół i placówek działających w rejonie działania Poradni, to jest w powiacie węgrowskim. W przypadku dzieci nie uczęszczających jeszcze do przedszkola warunkiem jest zamieszkiwanie na terenie naszego powiatu.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107527" y="6381284"/>
            <a:ext cx="11695462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Jak zgłosić dziecko/ucznia na badanie/ konsultację w Poradni? 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304097" y="7798554"/>
            <a:ext cx="12955203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Należy złożyć w sekretariacie Poradni wypełniony formularz zgłoszenia. </a:t>
            </a:r>
          </a:p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Formularz można pobrać ze strony internetowej Poradni </a:t>
            </a:r>
            <a:r>
              <a:rPr lang="en-US" sz="3000" u="sng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  <a:hlinkClick r:id="rId2" tooltip="https://poradnia.wegrow.pl/wp-content/uploads/2025/01/formularz-zgloszenia.pdf"/>
              </a:rPr>
              <a:t>formularz-zgloszenia.pdf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825383" y="1773056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-5400000">
            <a:off x="6535290" y="-5443339"/>
            <a:ext cx="4640001" cy="16808020"/>
            <a:chOff x="0" y="0"/>
            <a:chExt cx="1222058" cy="4426804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222058" cy="4426803"/>
            </a:xfrm>
            <a:custGeom>
              <a:avLst/>
              <a:gdLst/>
              <a:ahLst/>
              <a:cxnLst/>
              <a:rect r="r" b="b" t="t" l="l"/>
              <a:pathLst>
                <a:path h="4426803" w="1222058">
                  <a:moveTo>
                    <a:pt x="28365" y="0"/>
                  </a:moveTo>
                  <a:lnTo>
                    <a:pt x="1193693" y="0"/>
                  </a:lnTo>
                  <a:cubicBezTo>
                    <a:pt x="1209359" y="0"/>
                    <a:pt x="1222058" y="12699"/>
                    <a:pt x="1222058" y="28365"/>
                  </a:cubicBezTo>
                  <a:lnTo>
                    <a:pt x="1222058" y="4398439"/>
                  </a:lnTo>
                  <a:cubicBezTo>
                    <a:pt x="1222058" y="4405961"/>
                    <a:pt x="1219069" y="4413176"/>
                    <a:pt x="1213750" y="4418495"/>
                  </a:cubicBezTo>
                  <a:cubicBezTo>
                    <a:pt x="1208431" y="4423815"/>
                    <a:pt x="1201216" y="4426803"/>
                    <a:pt x="1193693" y="4426803"/>
                  </a:cubicBezTo>
                  <a:lnTo>
                    <a:pt x="28365" y="4426803"/>
                  </a:lnTo>
                  <a:cubicBezTo>
                    <a:pt x="12699" y="4426803"/>
                    <a:pt x="0" y="4414104"/>
                    <a:pt x="0" y="4398439"/>
                  </a:cubicBezTo>
                  <a:lnTo>
                    <a:pt x="0" y="28365"/>
                  </a:lnTo>
                  <a:cubicBezTo>
                    <a:pt x="0" y="12699"/>
                    <a:pt x="12699" y="0"/>
                    <a:pt x="2836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1222058" cy="446490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5400000">
            <a:off x="8993887" y="1080795"/>
            <a:ext cx="3575622" cy="13568867"/>
            <a:chOff x="0" y="0"/>
            <a:chExt cx="941728" cy="357369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941728" cy="3573693"/>
            </a:xfrm>
            <a:custGeom>
              <a:avLst/>
              <a:gdLst/>
              <a:ahLst/>
              <a:cxnLst/>
              <a:rect r="r" b="b" t="t" l="l"/>
              <a:pathLst>
                <a:path h="3573693" w="941728">
                  <a:moveTo>
                    <a:pt x="36808" y="0"/>
                  </a:moveTo>
                  <a:lnTo>
                    <a:pt x="904919" y="0"/>
                  </a:lnTo>
                  <a:cubicBezTo>
                    <a:pt x="925248" y="0"/>
                    <a:pt x="941728" y="16480"/>
                    <a:pt x="941728" y="36808"/>
                  </a:cubicBezTo>
                  <a:lnTo>
                    <a:pt x="941728" y="3536885"/>
                  </a:lnTo>
                  <a:cubicBezTo>
                    <a:pt x="941728" y="3557214"/>
                    <a:pt x="925248" y="3573693"/>
                    <a:pt x="904919" y="3573693"/>
                  </a:cubicBezTo>
                  <a:lnTo>
                    <a:pt x="36808" y="3573693"/>
                  </a:lnTo>
                  <a:cubicBezTo>
                    <a:pt x="16480" y="3573693"/>
                    <a:pt x="0" y="3557214"/>
                    <a:pt x="0" y="3536885"/>
                  </a:cubicBezTo>
                  <a:lnTo>
                    <a:pt x="0" y="36808"/>
                  </a:lnTo>
                  <a:cubicBezTo>
                    <a:pt x="0" y="16480"/>
                    <a:pt x="16480" y="0"/>
                    <a:pt x="3680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941728" cy="36117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4304097" y="6905159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5400000">
            <a:off x="5045877" y="-3655091"/>
            <a:ext cx="2811385" cy="10636898"/>
            <a:chOff x="0" y="0"/>
            <a:chExt cx="740447" cy="28014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40447" cy="2801488"/>
            </a:xfrm>
            <a:custGeom>
              <a:avLst/>
              <a:gdLst/>
              <a:ahLst/>
              <a:cxnLst/>
              <a:rect r="r" b="b" t="t" l="l"/>
              <a:pathLst>
                <a:path h="2801488" w="740447">
                  <a:moveTo>
                    <a:pt x="46814" y="0"/>
                  </a:moveTo>
                  <a:lnTo>
                    <a:pt x="693633" y="0"/>
                  </a:lnTo>
                  <a:cubicBezTo>
                    <a:pt x="706049" y="0"/>
                    <a:pt x="717956" y="4932"/>
                    <a:pt x="726735" y="13712"/>
                  </a:cubicBezTo>
                  <a:cubicBezTo>
                    <a:pt x="735515" y="22491"/>
                    <a:pt x="740447" y="34398"/>
                    <a:pt x="740447" y="46814"/>
                  </a:cubicBezTo>
                  <a:lnTo>
                    <a:pt x="740447" y="2754673"/>
                  </a:lnTo>
                  <a:cubicBezTo>
                    <a:pt x="740447" y="2767089"/>
                    <a:pt x="735515" y="2778997"/>
                    <a:pt x="726735" y="2787776"/>
                  </a:cubicBezTo>
                  <a:cubicBezTo>
                    <a:pt x="717956" y="2796555"/>
                    <a:pt x="706049" y="2801488"/>
                    <a:pt x="693633" y="2801488"/>
                  </a:cubicBezTo>
                  <a:lnTo>
                    <a:pt x="46814" y="2801488"/>
                  </a:lnTo>
                  <a:cubicBezTo>
                    <a:pt x="34398" y="2801488"/>
                    <a:pt x="22491" y="2796555"/>
                    <a:pt x="13712" y="2787776"/>
                  </a:cubicBezTo>
                  <a:cubicBezTo>
                    <a:pt x="4932" y="2778997"/>
                    <a:pt x="0" y="2767089"/>
                    <a:pt x="0" y="2754673"/>
                  </a:cubicBezTo>
                  <a:lnTo>
                    <a:pt x="0" y="46814"/>
                  </a:lnTo>
                  <a:cubicBezTo>
                    <a:pt x="0" y="34398"/>
                    <a:pt x="4932" y="22491"/>
                    <a:pt x="13712" y="13712"/>
                  </a:cubicBezTo>
                  <a:cubicBezTo>
                    <a:pt x="22491" y="4932"/>
                    <a:pt x="34398" y="0"/>
                    <a:pt x="4681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740447" cy="28395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482859"/>
            <a:ext cx="11277828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Kto może zgłosić dziecko na badania/ konsultacje do PPP?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42088" y="1143451"/>
            <a:ext cx="10372646" cy="1417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R</a:t>
            </a: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odzic dziecka/ucznia. </a:t>
            </a:r>
          </a:p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Prawny opiekun/rodzic zastępczy. </a:t>
            </a:r>
          </a:p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Pełnoletni uczeń we własnym imieniu.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848715" y="1343894"/>
            <a:ext cx="910283" cy="857321"/>
          </a:xfrm>
          <a:custGeom>
            <a:avLst/>
            <a:gdLst/>
            <a:ahLst/>
            <a:cxnLst/>
            <a:rect r="r" b="b" t="t" l="l"/>
            <a:pathLst>
              <a:path h="857321" w="910283">
                <a:moveTo>
                  <a:pt x="0" y="0"/>
                </a:moveTo>
                <a:lnTo>
                  <a:pt x="910283" y="0"/>
                </a:lnTo>
                <a:lnTo>
                  <a:pt x="910283" y="857321"/>
                </a:lnTo>
                <a:lnTo>
                  <a:pt x="0" y="8573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5400000">
            <a:off x="10957337" y="-407848"/>
            <a:ext cx="2300612" cy="10333653"/>
            <a:chOff x="0" y="0"/>
            <a:chExt cx="605923" cy="272162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05923" cy="2721621"/>
            </a:xfrm>
            <a:custGeom>
              <a:avLst/>
              <a:gdLst/>
              <a:ahLst/>
              <a:cxnLst/>
              <a:rect r="r" b="b" t="t" l="l"/>
              <a:pathLst>
                <a:path h="2721621" w="605923">
                  <a:moveTo>
                    <a:pt x="57208" y="0"/>
                  </a:moveTo>
                  <a:lnTo>
                    <a:pt x="548715" y="0"/>
                  </a:lnTo>
                  <a:cubicBezTo>
                    <a:pt x="563887" y="0"/>
                    <a:pt x="578438" y="6027"/>
                    <a:pt x="589167" y="16756"/>
                  </a:cubicBezTo>
                  <a:cubicBezTo>
                    <a:pt x="599895" y="27484"/>
                    <a:pt x="605923" y="42035"/>
                    <a:pt x="605923" y="57208"/>
                  </a:cubicBezTo>
                  <a:lnTo>
                    <a:pt x="605923" y="2664413"/>
                  </a:lnTo>
                  <a:cubicBezTo>
                    <a:pt x="605923" y="2679585"/>
                    <a:pt x="599895" y="2694136"/>
                    <a:pt x="589167" y="2704865"/>
                  </a:cubicBezTo>
                  <a:cubicBezTo>
                    <a:pt x="578438" y="2715593"/>
                    <a:pt x="563887" y="2721621"/>
                    <a:pt x="548715" y="2721621"/>
                  </a:cubicBezTo>
                  <a:lnTo>
                    <a:pt x="57208" y="2721621"/>
                  </a:lnTo>
                  <a:cubicBezTo>
                    <a:pt x="42035" y="2721621"/>
                    <a:pt x="27484" y="2715593"/>
                    <a:pt x="16756" y="2704865"/>
                  </a:cubicBezTo>
                  <a:cubicBezTo>
                    <a:pt x="6027" y="2694136"/>
                    <a:pt x="0" y="2679585"/>
                    <a:pt x="0" y="2664413"/>
                  </a:cubicBezTo>
                  <a:lnTo>
                    <a:pt x="0" y="57208"/>
                  </a:lnTo>
                  <a:cubicBezTo>
                    <a:pt x="0" y="42035"/>
                    <a:pt x="6027" y="27484"/>
                    <a:pt x="16756" y="16756"/>
                  </a:cubicBezTo>
                  <a:cubicBezTo>
                    <a:pt x="27484" y="6027"/>
                    <a:pt x="42035" y="0"/>
                    <a:pt x="5720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605923" cy="27597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7741796" y="3882727"/>
            <a:ext cx="9532674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pom</a:t>
            </a:r>
            <a:r>
              <a:rPr lang="en-US" b="true" sz="2700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oc udzielana przez Poradnię jest odpłatna?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943400" y="4882515"/>
            <a:ext cx="9129465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Wszelka p</a:t>
            </a: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omoc udzielana w Poradni jest bezpłatna.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7279035" y="4271827"/>
            <a:ext cx="925521" cy="871673"/>
          </a:xfrm>
          <a:custGeom>
            <a:avLst/>
            <a:gdLst/>
            <a:ahLst/>
            <a:cxnLst/>
            <a:rect r="r" b="b" t="t" l="l"/>
            <a:pathLst>
              <a:path h="871673" w="925521">
                <a:moveTo>
                  <a:pt x="0" y="0"/>
                </a:moveTo>
                <a:lnTo>
                  <a:pt x="925521" y="0"/>
                </a:lnTo>
                <a:lnTo>
                  <a:pt x="925521" y="871673"/>
                </a:lnTo>
                <a:lnTo>
                  <a:pt x="0" y="8716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370165" y="6899885"/>
            <a:ext cx="1093636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Jaki jest czas oczekiwania na opinię po badaniu dziecka/ucznia?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303857" y="7850480"/>
            <a:ext cx="9031310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Opinię wystawia się w terminie d</a:t>
            </a:r>
            <a:r>
              <a:rPr lang="en-US" sz="27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 30 dni od dnia złożenia wniosku o wydanie opinii.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0">
            <a:off x="1615357" y="7576920"/>
            <a:ext cx="945210" cy="890216"/>
          </a:xfrm>
          <a:custGeom>
            <a:avLst/>
            <a:gdLst/>
            <a:ahLst/>
            <a:cxnLst/>
            <a:rect r="r" b="b" t="t" l="l"/>
            <a:pathLst>
              <a:path h="890216" w="945210">
                <a:moveTo>
                  <a:pt x="0" y="0"/>
                </a:moveTo>
                <a:lnTo>
                  <a:pt x="945210" y="0"/>
                </a:lnTo>
                <a:lnTo>
                  <a:pt x="945210" y="890216"/>
                </a:lnTo>
                <a:lnTo>
                  <a:pt x="0" y="8902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7" id="17"/>
          <p:cNvGrpSpPr/>
          <p:nvPr/>
        </p:nvGrpSpPr>
        <p:grpSpPr>
          <a:xfrm rot="0">
            <a:off x="1143595" y="6372393"/>
            <a:ext cx="11594443" cy="3070472"/>
            <a:chOff x="0" y="0"/>
            <a:chExt cx="3053681" cy="808684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3053680" cy="808684"/>
            </a:xfrm>
            <a:custGeom>
              <a:avLst/>
              <a:gdLst/>
              <a:ahLst/>
              <a:cxnLst/>
              <a:rect r="r" b="b" t="t" l="l"/>
              <a:pathLst>
                <a:path h="808684" w="3053680">
                  <a:moveTo>
                    <a:pt x="11351" y="0"/>
                  </a:moveTo>
                  <a:lnTo>
                    <a:pt x="3042329" y="0"/>
                  </a:lnTo>
                  <a:cubicBezTo>
                    <a:pt x="3048598" y="0"/>
                    <a:pt x="3053680" y="5082"/>
                    <a:pt x="3053680" y="11351"/>
                  </a:cubicBezTo>
                  <a:lnTo>
                    <a:pt x="3053680" y="797333"/>
                  </a:lnTo>
                  <a:cubicBezTo>
                    <a:pt x="3053680" y="803602"/>
                    <a:pt x="3048598" y="808684"/>
                    <a:pt x="3042329" y="808684"/>
                  </a:cubicBezTo>
                  <a:lnTo>
                    <a:pt x="11351" y="808684"/>
                  </a:lnTo>
                  <a:cubicBezTo>
                    <a:pt x="5082" y="808684"/>
                    <a:pt x="0" y="803602"/>
                    <a:pt x="0" y="797333"/>
                  </a:cubicBezTo>
                  <a:lnTo>
                    <a:pt x="0" y="11351"/>
                  </a:lnTo>
                  <a:cubicBezTo>
                    <a:pt x="0" y="5082"/>
                    <a:pt x="5082" y="0"/>
                    <a:pt x="1135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3053681" cy="8467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62025"/>
            <a:ext cx="12437755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Jaki jest czas oczekiwania na badanie/konsultację w Poradni?</a:t>
            </a:r>
            <a:r>
              <a:rPr lang="en-US" sz="3000">
                <a:solidFill>
                  <a:srgbClr val="DC217A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2718410"/>
            <a:ext cx="13028645" cy="2124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W przypadku badań i konsultacji czas oczekiwania zależy 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od liczby osób zgłaszających się do Poradni. O kolejności przyjęć decyduje przede wszystkim kolejność zgłoszeń, ale także opisany powód zgłoszenia (rozumiemy, że czasami dziecko nie może czekać).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160791" y="6289129"/>
            <a:ext cx="12591075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na badanie/konsultację w Poradni potrzebne jest skierowanie od lekarza lub ze szkoły/przedszkola?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4160791" y="7942237"/>
            <a:ext cx="13098509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W Poradni Psychologiczn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o-Pedagogicznej nie obowiązują skierowania od lekarza ani ze szkoły/przedszkola. To rodzice decydują o tym czy chcą, aby ich dziecko było badane w Poradni.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4369249" y="6866369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818761" y="1655458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69"/>
                </a:lnTo>
                <a:lnTo>
                  <a:pt x="0" y="960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-5400000">
            <a:off x="8656476" y="1108010"/>
            <a:ext cx="4178356" cy="13809306"/>
            <a:chOff x="0" y="0"/>
            <a:chExt cx="1100472" cy="363701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100472" cy="3637019"/>
            </a:xfrm>
            <a:custGeom>
              <a:avLst/>
              <a:gdLst/>
              <a:ahLst/>
              <a:cxnLst/>
              <a:rect r="r" b="b" t="t" l="l"/>
              <a:pathLst>
                <a:path h="3637019" w="1100472">
                  <a:moveTo>
                    <a:pt x="31499" y="0"/>
                  </a:moveTo>
                  <a:lnTo>
                    <a:pt x="1068974" y="0"/>
                  </a:lnTo>
                  <a:cubicBezTo>
                    <a:pt x="1077328" y="0"/>
                    <a:pt x="1085339" y="3319"/>
                    <a:pt x="1091246" y="9226"/>
                  </a:cubicBezTo>
                  <a:cubicBezTo>
                    <a:pt x="1097154" y="15133"/>
                    <a:pt x="1100472" y="23145"/>
                    <a:pt x="1100472" y="31499"/>
                  </a:cubicBezTo>
                  <a:lnTo>
                    <a:pt x="1100472" y="3605520"/>
                  </a:lnTo>
                  <a:cubicBezTo>
                    <a:pt x="1100472" y="3613874"/>
                    <a:pt x="1097154" y="3621886"/>
                    <a:pt x="1091246" y="3627793"/>
                  </a:cubicBezTo>
                  <a:cubicBezTo>
                    <a:pt x="1085339" y="3633701"/>
                    <a:pt x="1077328" y="3637019"/>
                    <a:pt x="1068974" y="3637019"/>
                  </a:cubicBezTo>
                  <a:lnTo>
                    <a:pt x="31499" y="3637019"/>
                  </a:lnTo>
                  <a:cubicBezTo>
                    <a:pt x="23145" y="3637019"/>
                    <a:pt x="15133" y="3633701"/>
                    <a:pt x="9226" y="3627793"/>
                  </a:cubicBezTo>
                  <a:cubicBezTo>
                    <a:pt x="3319" y="3621886"/>
                    <a:pt x="0" y="3613874"/>
                    <a:pt x="0" y="3605520"/>
                  </a:cubicBezTo>
                  <a:lnTo>
                    <a:pt x="0" y="31499"/>
                  </a:lnTo>
                  <a:cubicBezTo>
                    <a:pt x="0" y="23145"/>
                    <a:pt x="3319" y="15133"/>
                    <a:pt x="9226" y="9226"/>
                  </a:cubicBezTo>
                  <a:cubicBezTo>
                    <a:pt x="15133" y="3319"/>
                    <a:pt x="23145" y="0"/>
                    <a:pt x="3149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100472" cy="36751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-5400000">
            <a:off x="5152855" y="-3897839"/>
            <a:ext cx="4654032" cy="13919280"/>
            <a:chOff x="0" y="0"/>
            <a:chExt cx="1225753" cy="366598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25753" cy="3665983"/>
            </a:xfrm>
            <a:custGeom>
              <a:avLst/>
              <a:gdLst/>
              <a:ahLst/>
              <a:cxnLst/>
              <a:rect r="r" b="b" t="t" l="l"/>
              <a:pathLst>
                <a:path h="3665983" w="1225753">
                  <a:moveTo>
                    <a:pt x="28279" y="0"/>
                  </a:moveTo>
                  <a:lnTo>
                    <a:pt x="1197474" y="0"/>
                  </a:lnTo>
                  <a:cubicBezTo>
                    <a:pt x="1213092" y="0"/>
                    <a:pt x="1225753" y="12661"/>
                    <a:pt x="1225753" y="28279"/>
                  </a:cubicBezTo>
                  <a:lnTo>
                    <a:pt x="1225753" y="3637704"/>
                  </a:lnTo>
                  <a:cubicBezTo>
                    <a:pt x="1225753" y="3653322"/>
                    <a:pt x="1213092" y="3665983"/>
                    <a:pt x="1197474" y="3665983"/>
                  </a:cubicBezTo>
                  <a:lnTo>
                    <a:pt x="28279" y="3665983"/>
                  </a:lnTo>
                  <a:cubicBezTo>
                    <a:pt x="12661" y="3665983"/>
                    <a:pt x="0" y="3653322"/>
                    <a:pt x="0" y="3637704"/>
                  </a:cubicBezTo>
                  <a:lnTo>
                    <a:pt x="0" y="28279"/>
                  </a:lnTo>
                  <a:cubicBezTo>
                    <a:pt x="0" y="12661"/>
                    <a:pt x="12661" y="0"/>
                    <a:pt x="282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225753" cy="37040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5400000">
            <a:off x="3989513" y="-2161717"/>
            <a:ext cx="3649573" cy="10030408"/>
            <a:chOff x="0" y="0"/>
            <a:chExt cx="961204" cy="264175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61205" cy="2641754"/>
            </a:xfrm>
            <a:custGeom>
              <a:avLst/>
              <a:gdLst/>
              <a:ahLst/>
              <a:cxnLst/>
              <a:rect r="r" b="b" t="t" l="l"/>
              <a:pathLst>
                <a:path h="2641754" w="961205">
                  <a:moveTo>
                    <a:pt x="36062" y="0"/>
                  </a:moveTo>
                  <a:lnTo>
                    <a:pt x="925142" y="0"/>
                  </a:lnTo>
                  <a:cubicBezTo>
                    <a:pt x="934706" y="0"/>
                    <a:pt x="943879" y="3799"/>
                    <a:pt x="950642" y="10562"/>
                  </a:cubicBezTo>
                  <a:cubicBezTo>
                    <a:pt x="957405" y="17325"/>
                    <a:pt x="961205" y="26498"/>
                    <a:pt x="961205" y="36062"/>
                  </a:cubicBezTo>
                  <a:lnTo>
                    <a:pt x="961205" y="2605691"/>
                  </a:lnTo>
                  <a:cubicBezTo>
                    <a:pt x="961205" y="2615255"/>
                    <a:pt x="957405" y="2624428"/>
                    <a:pt x="950642" y="2631191"/>
                  </a:cubicBezTo>
                  <a:cubicBezTo>
                    <a:pt x="943879" y="2637954"/>
                    <a:pt x="934706" y="2641754"/>
                    <a:pt x="925142" y="2641754"/>
                  </a:cubicBezTo>
                  <a:lnTo>
                    <a:pt x="36062" y="2641754"/>
                  </a:lnTo>
                  <a:cubicBezTo>
                    <a:pt x="26498" y="2641754"/>
                    <a:pt x="17325" y="2637954"/>
                    <a:pt x="10562" y="2631191"/>
                  </a:cubicBezTo>
                  <a:cubicBezTo>
                    <a:pt x="3799" y="2624428"/>
                    <a:pt x="0" y="2615255"/>
                    <a:pt x="0" y="2605691"/>
                  </a:cubicBezTo>
                  <a:lnTo>
                    <a:pt x="0" y="36062"/>
                  </a:lnTo>
                  <a:cubicBezTo>
                    <a:pt x="0" y="26498"/>
                    <a:pt x="3799" y="17325"/>
                    <a:pt x="10562" y="10562"/>
                  </a:cubicBezTo>
                  <a:cubicBezTo>
                    <a:pt x="17325" y="3799"/>
                    <a:pt x="26498" y="0"/>
                    <a:pt x="3606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961204" cy="26798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444425" y="1552118"/>
            <a:ext cx="9220297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w Poradni moje dane i dane mojego dziecka są chronione? 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236563" y="3025649"/>
            <a:ext cx="9636022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Tak, P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oradnia jest zobowiązana do szczególnej ochrony danych osobowych.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934735" y="2114093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80" y="0"/>
                </a:lnTo>
                <a:lnTo>
                  <a:pt x="1019380" y="960069"/>
                </a:lnTo>
                <a:lnTo>
                  <a:pt x="0" y="960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5400000">
            <a:off x="8972204" y="824708"/>
            <a:ext cx="3800761" cy="13559734"/>
            <a:chOff x="0" y="0"/>
            <a:chExt cx="1001023" cy="357128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001023" cy="3571288"/>
            </a:xfrm>
            <a:custGeom>
              <a:avLst/>
              <a:gdLst/>
              <a:ahLst/>
              <a:cxnLst/>
              <a:rect r="r" b="b" t="t" l="l"/>
              <a:pathLst>
                <a:path h="3571288" w="1001023">
                  <a:moveTo>
                    <a:pt x="34628" y="0"/>
                  </a:moveTo>
                  <a:lnTo>
                    <a:pt x="966395" y="0"/>
                  </a:lnTo>
                  <a:cubicBezTo>
                    <a:pt x="975579" y="0"/>
                    <a:pt x="984387" y="3648"/>
                    <a:pt x="990881" y="10142"/>
                  </a:cubicBezTo>
                  <a:cubicBezTo>
                    <a:pt x="997375" y="16636"/>
                    <a:pt x="1001023" y="25444"/>
                    <a:pt x="1001023" y="34628"/>
                  </a:cubicBezTo>
                  <a:lnTo>
                    <a:pt x="1001023" y="3536660"/>
                  </a:lnTo>
                  <a:cubicBezTo>
                    <a:pt x="1001023" y="3555785"/>
                    <a:pt x="985520" y="3571288"/>
                    <a:pt x="966395" y="3571288"/>
                  </a:cubicBezTo>
                  <a:lnTo>
                    <a:pt x="34628" y="3571288"/>
                  </a:lnTo>
                  <a:cubicBezTo>
                    <a:pt x="15503" y="3571288"/>
                    <a:pt x="0" y="3555785"/>
                    <a:pt x="0" y="3536660"/>
                  </a:cubicBezTo>
                  <a:lnTo>
                    <a:pt x="0" y="34628"/>
                  </a:lnTo>
                  <a:cubicBezTo>
                    <a:pt x="0" y="15503"/>
                    <a:pt x="15503" y="0"/>
                    <a:pt x="346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001023" cy="36093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5371096" y="6263653"/>
            <a:ext cx="11439206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r</a:t>
            </a:r>
            <a:r>
              <a:rPr lang="en-US" b="true" sz="3000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odzic może uczestniczyć w badaniu diagnostycznym?</a:t>
            </a:r>
            <a:r>
              <a:rPr lang="en-US" sz="3000">
                <a:solidFill>
                  <a:srgbClr val="DC217A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249804" y="7183793"/>
            <a:ext cx="13245561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Zasadą jest, że r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odzic nie bierze udziału w badaniach, aby nie rozpraszać dziecka. Jednym z wyjątków jest diagnoza małych dzieci, którym zwykle towarzyszy rodzic.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4351717" y="6330328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153278" y="962025"/>
            <a:ext cx="9190051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należy dziecko w jakiś sposób przygotować do badania?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2417395"/>
            <a:ext cx="12503650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W dniu wizyty dziecka w Poradni istotne jest, by dziecko był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 zdrowe, wyspane i po lekkim posiłku, ponieważ sprzyja to jego dobremu samopoczuciu. Jeśli ma zalecone okulary, to musi mieć je na badaniu.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405419" y="1267408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5400000">
            <a:off x="5332602" y="-3946120"/>
            <a:ext cx="3895845" cy="13272796"/>
            <a:chOff x="0" y="0"/>
            <a:chExt cx="1026066" cy="349571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026066" cy="3495716"/>
            </a:xfrm>
            <a:custGeom>
              <a:avLst/>
              <a:gdLst/>
              <a:ahLst/>
              <a:cxnLst/>
              <a:rect r="r" b="b" t="t" l="l"/>
              <a:pathLst>
                <a:path h="3495716" w="1026066">
                  <a:moveTo>
                    <a:pt x="33783" y="0"/>
                  </a:moveTo>
                  <a:lnTo>
                    <a:pt x="992283" y="0"/>
                  </a:lnTo>
                  <a:cubicBezTo>
                    <a:pt x="1010941" y="0"/>
                    <a:pt x="1026066" y="15125"/>
                    <a:pt x="1026066" y="33783"/>
                  </a:cubicBezTo>
                  <a:lnTo>
                    <a:pt x="1026066" y="3461933"/>
                  </a:lnTo>
                  <a:cubicBezTo>
                    <a:pt x="1026066" y="3480591"/>
                    <a:pt x="1010941" y="3495716"/>
                    <a:pt x="992283" y="3495716"/>
                  </a:cubicBezTo>
                  <a:lnTo>
                    <a:pt x="33783" y="3495716"/>
                  </a:lnTo>
                  <a:cubicBezTo>
                    <a:pt x="15125" y="3495716"/>
                    <a:pt x="0" y="3480591"/>
                    <a:pt x="0" y="3461933"/>
                  </a:cubicBezTo>
                  <a:lnTo>
                    <a:pt x="0" y="33783"/>
                  </a:lnTo>
                  <a:cubicBezTo>
                    <a:pt x="0" y="15125"/>
                    <a:pt x="15125" y="0"/>
                    <a:pt x="3378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026066" cy="35338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-5400000">
            <a:off x="7770161" y="-343984"/>
            <a:ext cx="4032236" cy="15742341"/>
            <a:chOff x="0" y="0"/>
            <a:chExt cx="1061988" cy="414613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061988" cy="4146131"/>
            </a:xfrm>
            <a:custGeom>
              <a:avLst/>
              <a:gdLst/>
              <a:ahLst/>
              <a:cxnLst/>
              <a:rect r="r" b="b" t="t" l="l"/>
              <a:pathLst>
                <a:path h="4146131" w="1061988">
                  <a:moveTo>
                    <a:pt x="32640" y="0"/>
                  </a:moveTo>
                  <a:lnTo>
                    <a:pt x="1029348" y="0"/>
                  </a:lnTo>
                  <a:cubicBezTo>
                    <a:pt x="1047375" y="0"/>
                    <a:pt x="1061988" y="14613"/>
                    <a:pt x="1061988" y="32640"/>
                  </a:cubicBezTo>
                  <a:lnTo>
                    <a:pt x="1061988" y="4113491"/>
                  </a:lnTo>
                  <a:cubicBezTo>
                    <a:pt x="1061988" y="4122148"/>
                    <a:pt x="1058549" y="4130450"/>
                    <a:pt x="1052428" y="4136571"/>
                  </a:cubicBezTo>
                  <a:cubicBezTo>
                    <a:pt x="1046307" y="4142692"/>
                    <a:pt x="1038005" y="4146131"/>
                    <a:pt x="1029348" y="4146131"/>
                  </a:cubicBezTo>
                  <a:lnTo>
                    <a:pt x="32640" y="4146131"/>
                  </a:lnTo>
                  <a:cubicBezTo>
                    <a:pt x="14613" y="4146131"/>
                    <a:pt x="0" y="4131518"/>
                    <a:pt x="0" y="4113491"/>
                  </a:cubicBezTo>
                  <a:lnTo>
                    <a:pt x="0" y="32640"/>
                  </a:lnTo>
                  <a:cubicBezTo>
                    <a:pt x="0" y="14613"/>
                    <a:pt x="14613" y="0"/>
                    <a:pt x="3264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061988" cy="4184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2424798" y="7192844"/>
            <a:ext cx="14834502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odczas pierwszej wizyty w Poradni w zależności od problemu może być przydatna np. książeczka zdrowia dziecka, numer PESEL, informacja o dziecku w formie pisemnej od nauczyciela lub inne dokumenty od lekarzy czy specjalistów.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214573" y="6105634"/>
            <a:ext cx="13254951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Czy są potrzebne jakieś dokumenty na wizytę w Poradni? 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3214573" y="6299450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69"/>
                </a:lnTo>
                <a:lnTo>
                  <a:pt x="0" y="960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778442" y="1299738"/>
            <a:ext cx="5300216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Kto przeprowadza badanie?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148616" y="2236973"/>
            <a:ext cx="12799699" cy="1590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Diagnoza jest planowana w zależności od problemu, z którym rodzice zgłaszają dziecko. Często przeprowadzana jest diagnoza całościowa, która obejmuje badanie psychologiczne, pedagogiczne i logopedyczne.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2668711" y="1219753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5400000">
            <a:off x="5780726" y="-3723326"/>
            <a:ext cx="3535478" cy="13039531"/>
            <a:chOff x="0" y="0"/>
            <a:chExt cx="931155" cy="343428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931155" cy="3434280"/>
            </a:xfrm>
            <a:custGeom>
              <a:avLst/>
              <a:gdLst/>
              <a:ahLst/>
              <a:cxnLst/>
              <a:rect r="r" b="b" t="t" l="l"/>
              <a:pathLst>
                <a:path h="3434280" w="931155">
                  <a:moveTo>
                    <a:pt x="37226" y="0"/>
                  </a:moveTo>
                  <a:lnTo>
                    <a:pt x="893928" y="0"/>
                  </a:lnTo>
                  <a:cubicBezTo>
                    <a:pt x="914488" y="0"/>
                    <a:pt x="931155" y="16667"/>
                    <a:pt x="931155" y="37226"/>
                  </a:cubicBezTo>
                  <a:lnTo>
                    <a:pt x="931155" y="3397053"/>
                  </a:lnTo>
                  <a:cubicBezTo>
                    <a:pt x="931155" y="3406926"/>
                    <a:pt x="927233" y="3416395"/>
                    <a:pt x="920251" y="3423376"/>
                  </a:cubicBezTo>
                  <a:cubicBezTo>
                    <a:pt x="913270" y="3430358"/>
                    <a:pt x="903801" y="3434280"/>
                    <a:pt x="893928" y="3434280"/>
                  </a:cubicBezTo>
                  <a:lnTo>
                    <a:pt x="37226" y="3434280"/>
                  </a:lnTo>
                  <a:cubicBezTo>
                    <a:pt x="27353" y="3434280"/>
                    <a:pt x="17885" y="3430358"/>
                    <a:pt x="10903" y="3423376"/>
                  </a:cubicBezTo>
                  <a:cubicBezTo>
                    <a:pt x="3922" y="3416395"/>
                    <a:pt x="0" y="3406926"/>
                    <a:pt x="0" y="3397053"/>
                  </a:cubicBezTo>
                  <a:lnTo>
                    <a:pt x="0" y="37226"/>
                  </a:lnTo>
                  <a:cubicBezTo>
                    <a:pt x="0" y="27353"/>
                    <a:pt x="3922" y="17885"/>
                    <a:pt x="10903" y="10903"/>
                  </a:cubicBezTo>
                  <a:cubicBezTo>
                    <a:pt x="17885" y="3922"/>
                    <a:pt x="27353" y="0"/>
                    <a:pt x="3722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931155" cy="34723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5400000">
            <a:off x="7993493" y="225080"/>
            <a:ext cx="4170329" cy="15150170"/>
            <a:chOff x="0" y="0"/>
            <a:chExt cx="1098358" cy="399016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098358" cy="3990168"/>
            </a:xfrm>
            <a:custGeom>
              <a:avLst/>
              <a:gdLst/>
              <a:ahLst/>
              <a:cxnLst/>
              <a:rect r="r" b="b" t="t" l="l"/>
              <a:pathLst>
                <a:path h="3990168" w="1098358">
                  <a:moveTo>
                    <a:pt x="31559" y="0"/>
                  </a:moveTo>
                  <a:lnTo>
                    <a:pt x="1066799" y="0"/>
                  </a:lnTo>
                  <a:cubicBezTo>
                    <a:pt x="1075169" y="0"/>
                    <a:pt x="1083196" y="3325"/>
                    <a:pt x="1089115" y="9244"/>
                  </a:cubicBezTo>
                  <a:cubicBezTo>
                    <a:pt x="1095033" y="15162"/>
                    <a:pt x="1098358" y="23189"/>
                    <a:pt x="1098358" y="31559"/>
                  </a:cubicBezTo>
                  <a:lnTo>
                    <a:pt x="1098358" y="3958609"/>
                  </a:lnTo>
                  <a:cubicBezTo>
                    <a:pt x="1098358" y="3976038"/>
                    <a:pt x="1084229" y="3990168"/>
                    <a:pt x="1066799" y="3990168"/>
                  </a:cubicBezTo>
                  <a:lnTo>
                    <a:pt x="31559" y="3990168"/>
                  </a:lnTo>
                  <a:cubicBezTo>
                    <a:pt x="23189" y="3990168"/>
                    <a:pt x="15162" y="3986843"/>
                    <a:pt x="9244" y="3980924"/>
                  </a:cubicBezTo>
                  <a:cubicBezTo>
                    <a:pt x="3325" y="3975006"/>
                    <a:pt x="0" y="3966979"/>
                    <a:pt x="0" y="3958609"/>
                  </a:cubicBezTo>
                  <a:lnTo>
                    <a:pt x="0" y="31559"/>
                  </a:lnTo>
                  <a:cubicBezTo>
                    <a:pt x="0" y="14130"/>
                    <a:pt x="14130" y="0"/>
                    <a:pt x="3155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098358" cy="402826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2685291" y="7134225"/>
            <a:ext cx="14574009" cy="2124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Psych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olog i pedagog w swojej pracy wykorzystują wiedzę, doświadczenie oraz wystandaryzowane testy do badania różnych obszarów rozwoju i funkcjonowania dziecka w zależności od zgłoszonego problemu. Następnie omawia z rodzicem uzyskane wyniki i dzieli się dokonanymi spostrzeżeniami.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116560" y="6115704"/>
            <a:ext cx="9711471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Na czym polega badanie u psychologa / pedagoga? 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3688090" y="6197615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80" y="0"/>
                </a:lnTo>
                <a:lnTo>
                  <a:pt x="1019380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854503" y="2402130"/>
            <a:ext cx="4578995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Co uczniowi daje opinia?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838979" y="3554380"/>
            <a:ext cx="14610042" cy="4791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Nauczyciele opierając się o wskazania zawarte w 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opinii mają za zadanie: </a:t>
            </a:r>
          </a:p>
          <a:p>
            <a:pPr algn="ctr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zapewnić uczniowi wskazane formy pomocy np. zajęcia korekcyjno-kompensacyjne, zajęcia logopedyczne, dydaktyczno-wyrównawcze, rozwijające umiejętność uczenia się, rozwijające kompetencje społeczno-emocjonalne, </a:t>
            </a:r>
          </a:p>
          <a:p>
            <a:pPr algn="ctr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dostosować wymagania z poszczególnych przedmiotów do indywidualnych możliwości ucznia, </a:t>
            </a:r>
          </a:p>
          <a:p>
            <a:pPr algn="ctr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dostosować warunki zdawania egzaminów i sprawdzianów kończących dany etap edukacyjny, zgodnie z wytycznymi CKE. 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4198776" y="2468805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69"/>
                </a:lnTo>
                <a:lnTo>
                  <a:pt x="0" y="960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5400000">
            <a:off x="5609159" y="-2154500"/>
            <a:ext cx="7069681" cy="15395510"/>
            <a:chOff x="0" y="0"/>
            <a:chExt cx="1861974" cy="405478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861974" cy="4054785"/>
            </a:xfrm>
            <a:custGeom>
              <a:avLst/>
              <a:gdLst/>
              <a:ahLst/>
              <a:cxnLst/>
              <a:rect r="r" b="b" t="t" l="l"/>
              <a:pathLst>
                <a:path h="4054785" w="1861974">
                  <a:moveTo>
                    <a:pt x="18616" y="0"/>
                  </a:moveTo>
                  <a:lnTo>
                    <a:pt x="1843357" y="0"/>
                  </a:lnTo>
                  <a:cubicBezTo>
                    <a:pt x="1853639" y="0"/>
                    <a:pt x="1861974" y="8335"/>
                    <a:pt x="1861974" y="18616"/>
                  </a:cubicBezTo>
                  <a:lnTo>
                    <a:pt x="1861974" y="4036168"/>
                  </a:lnTo>
                  <a:cubicBezTo>
                    <a:pt x="1861974" y="4046450"/>
                    <a:pt x="1853639" y="4054785"/>
                    <a:pt x="1843357" y="4054785"/>
                  </a:cubicBezTo>
                  <a:lnTo>
                    <a:pt x="18616" y="4054785"/>
                  </a:lnTo>
                  <a:cubicBezTo>
                    <a:pt x="8335" y="4054785"/>
                    <a:pt x="0" y="4046450"/>
                    <a:pt x="0" y="4036168"/>
                  </a:cubicBezTo>
                  <a:lnTo>
                    <a:pt x="0" y="18616"/>
                  </a:lnTo>
                  <a:cubicBezTo>
                    <a:pt x="0" y="8335"/>
                    <a:pt x="8335" y="0"/>
                    <a:pt x="1861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861974" cy="409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095223" y="2025715"/>
            <a:ext cx="6097555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b="true">
                <a:solidFill>
                  <a:srgbClr val="DC217A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Co uczniowi daje orzeczenie?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2631414" y="3380112"/>
            <a:ext cx="13025171" cy="47910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Praw</a:t>
            </a: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o do specjalnej organizacji kształcenia w szkole z uwagi na niepełnosprawność. </a:t>
            </a:r>
          </a:p>
          <a:p>
            <a:pPr algn="ctr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Realizację zaleceń zawartych w orzeczeniu - obligatoryjne zadanie dla szkoły. </a:t>
            </a:r>
          </a:p>
          <a:p>
            <a:pPr algn="ctr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Zapewnienie warunków do nauki np. odpowiednie środki dydaktyczne z uwagi na niepełnosprawność ucznia, sprzęt rehabilitacyjny, </a:t>
            </a:r>
          </a:p>
          <a:p>
            <a:pPr algn="ctr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Zajęcia specjalistyczne (rewalidacja, socjoterapia, zajęcia resocjalizacyjne). </a:t>
            </a:r>
          </a:p>
          <a:p>
            <a:pPr algn="ctr" marL="647700" indent="-323850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Integrację niepełnosprawnego ucznia z pełnosprawnymi rówieśnikami.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4092445" y="2238187"/>
            <a:ext cx="1019379" cy="960070"/>
          </a:xfrm>
          <a:custGeom>
            <a:avLst/>
            <a:gdLst/>
            <a:ahLst/>
            <a:cxnLst/>
            <a:rect r="r" b="b" t="t" l="l"/>
            <a:pathLst>
              <a:path h="960070" w="1019379">
                <a:moveTo>
                  <a:pt x="0" y="0"/>
                </a:moveTo>
                <a:lnTo>
                  <a:pt x="1019379" y="0"/>
                </a:lnTo>
                <a:lnTo>
                  <a:pt x="1019379" y="960070"/>
                </a:lnTo>
                <a:lnTo>
                  <a:pt x="0" y="9600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2008414" y="1457908"/>
            <a:ext cx="14806182" cy="7371184"/>
            <a:chOff x="0" y="0"/>
            <a:chExt cx="3899571" cy="194138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899571" cy="1941382"/>
            </a:xfrm>
            <a:custGeom>
              <a:avLst/>
              <a:gdLst/>
              <a:ahLst/>
              <a:cxnLst/>
              <a:rect r="r" b="b" t="t" l="l"/>
              <a:pathLst>
                <a:path h="1941382" w="3899571">
                  <a:moveTo>
                    <a:pt x="8889" y="0"/>
                  </a:moveTo>
                  <a:lnTo>
                    <a:pt x="3890682" y="0"/>
                  </a:lnTo>
                  <a:cubicBezTo>
                    <a:pt x="3893040" y="0"/>
                    <a:pt x="3895300" y="937"/>
                    <a:pt x="3896967" y="2604"/>
                  </a:cubicBezTo>
                  <a:cubicBezTo>
                    <a:pt x="3898635" y="4271"/>
                    <a:pt x="3899571" y="6532"/>
                    <a:pt x="3899571" y="8889"/>
                  </a:cubicBezTo>
                  <a:lnTo>
                    <a:pt x="3899571" y="1932493"/>
                  </a:lnTo>
                  <a:cubicBezTo>
                    <a:pt x="3899571" y="1934850"/>
                    <a:pt x="3898635" y="1937111"/>
                    <a:pt x="3896967" y="1938778"/>
                  </a:cubicBezTo>
                  <a:cubicBezTo>
                    <a:pt x="3895300" y="1940445"/>
                    <a:pt x="3893040" y="1941382"/>
                    <a:pt x="3890682" y="1941382"/>
                  </a:cubicBezTo>
                  <a:lnTo>
                    <a:pt x="8889" y="1941382"/>
                  </a:lnTo>
                  <a:cubicBezTo>
                    <a:pt x="6532" y="1941382"/>
                    <a:pt x="4271" y="1940445"/>
                    <a:pt x="2604" y="1938778"/>
                  </a:cubicBezTo>
                  <a:cubicBezTo>
                    <a:pt x="937" y="1937111"/>
                    <a:pt x="0" y="1934850"/>
                    <a:pt x="0" y="1932493"/>
                  </a:cubicBezTo>
                  <a:lnTo>
                    <a:pt x="0" y="8889"/>
                  </a:lnTo>
                  <a:cubicBezTo>
                    <a:pt x="0" y="6532"/>
                    <a:pt x="937" y="4271"/>
                    <a:pt x="2604" y="2604"/>
                  </a:cubicBezTo>
                  <a:cubicBezTo>
                    <a:pt x="4271" y="937"/>
                    <a:pt x="6532" y="0"/>
                    <a:pt x="888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27AC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3899571" cy="1979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DAGr0qpDMuw</dc:identifier>
  <dcterms:modified xsi:type="dcterms:W3CDTF">2011-08-01T06:04:30Z</dcterms:modified>
  <cp:revision>1</cp:revision>
  <dc:title>Dodaj trochę treści – kopia</dc:title>
</cp:coreProperties>
</file>